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8" r:id="rId3"/>
  </p:sldMasterIdLst>
  <p:notesMasterIdLst>
    <p:notesMasterId r:id="rId25"/>
  </p:notesMasterIdLst>
  <p:sldIdLst>
    <p:sldId id="295" r:id="rId4"/>
    <p:sldId id="260" r:id="rId5"/>
    <p:sldId id="322" r:id="rId6"/>
    <p:sldId id="270" r:id="rId7"/>
    <p:sldId id="307" r:id="rId8"/>
    <p:sldId id="285" r:id="rId9"/>
    <p:sldId id="323" r:id="rId10"/>
    <p:sldId id="262" r:id="rId11"/>
    <p:sldId id="308" r:id="rId12"/>
    <p:sldId id="309" r:id="rId13"/>
    <p:sldId id="320" r:id="rId14"/>
    <p:sldId id="321" r:id="rId15"/>
    <p:sldId id="331" r:id="rId16"/>
    <p:sldId id="332" r:id="rId17"/>
    <p:sldId id="333" r:id="rId18"/>
    <p:sldId id="334" r:id="rId19"/>
    <p:sldId id="324" r:id="rId20"/>
    <p:sldId id="265" r:id="rId21"/>
    <p:sldId id="325" r:id="rId22"/>
    <p:sldId id="267" r:id="rId23"/>
    <p:sldId id="30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pos="1436" userDrawn="1">
          <p15:clr>
            <a:srgbClr val="A4A3A4"/>
          </p15:clr>
        </p15:guide>
        <p15:guide id="4" pos="6267" userDrawn="1">
          <p15:clr>
            <a:srgbClr val="A4A3A4"/>
          </p15:clr>
        </p15:guide>
        <p15:guide id="5" orient="horz" pos="1525" userDrawn="1">
          <p15:clr>
            <a:srgbClr val="A4A3A4"/>
          </p15:clr>
        </p15:guide>
        <p15:guide id="7" orient="horz" pos="3612" userDrawn="1">
          <p15:clr>
            <a:srgbClr val="A4A3A4"/>
          </p15:clr>
        </p15:guide>
        <p15:guide id="8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67A"/>
    <a:srgbClr val="EDC361"/>
    <a:srgbClr val="E6E6E6"/>
    <a:srgbClr val="120043"/>
    <a:srgbClr val="43BBED"/>
    <a:srgbClr val="E53026"/>
    <a:srgbClr val="B9121F"/>
    <a:srgbClr val="FDF300"/>
    <a:srgbClr val="F39601"/>
    <a:srgbClr val="C94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34" y="72"/>
      </p:cViewPr>
      <p:guideLst>
        <p:guide pos="3863"/>
        <p:guide pos="1436"/>
        <p:guide pos="6267"/>
        <p:guide orient="horz" pos="1525"/>
        <p:guide orient="horz" pos="3612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DBADF-E952-4648-99E6-2AB8772CC73F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6E6B7-2897-42A1-9BE2-31B8C6C988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51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5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759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95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66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6830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10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661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55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871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335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6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57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27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62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6E6B7-2897-42A1-9BE2-31B8C6C988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19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864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6E6B7-2897-42A1-9BE2-31B8C6C9885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79C80B-9B79-4D6B-AA92-9D5130B49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16E3F8-DB68-4139-91C6-D02B8147023B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20AA7D-D106-4682-B462-91637C3F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BC82B1-4FC5-48D1-803A-F9CEA84B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EE2C62-D18C-4321-9BAB-92C80839E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40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2023/3/30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0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2023/3/30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2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86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16E3F8-DB68-4139-91C6-D02B8147023B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EE2C62-D18C-4321-9BAB-92C80839E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6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3299" y="4122655"/>
            <a:ext cx="3817529" cy="26995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flipH="1">
            <a:off x="5419557" y="599573"/>
            <a:ext cx="1061453" cy="10614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/>
          <p:cNvSpPr/>
          <p:nvPr userDrawn="1"/>
        </p:nvSpPr>
        <p:spPr>
          <a:xfrm flipH="1">
            <a:off x="301172" y="459920"/>
            <a:ext cx="11589656" cy="6255659"/>
          </a:xfrm>
          <a:prstGeom prst="foldedCorner">
            <a:avLst>
              <a:gd name="adj" fmla="val 2436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8" cstate="screen"/>
          <a:srcRect l="-9148"/>
          <a:stretch>
            <a:fillRect/>
          </a:stretch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flipH="1">
            <a:off x="7303482" y="5760740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854634" y="468820"/>
            <a:ext cx="1061453" cy="106145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3386737" y="476763"/>
            <a:ext cx="1061453" cy="10614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/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077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screen"/>
          <a:srcRect l="-9148"/>
          <a:stretch>
            <a:fillRect/>
          </a:stretch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/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0001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screen"/>
          <a:srcRect l="-9148"/>
          <a:stretch>
            <a:fillRect/>
          </a:stretch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4" cstate="screen"/>
          <a:srcRect l="-4756"/>
          <a:stretch>
            <a:fillRect/>
          </a:stretch>
        </p:blipFill>
        <p:spPr>
          <a:xfrm>
            <a:off x="1924697" y="2548015"/>
            <a:ext cx="1285033" cy="7009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/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1283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screen"/>
          <a:srcRect l="-9148"/>
          <a:stretch>
            <a:fillRect/>
          </a:stretch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4" cstate="screen"/>
          <a:srcRect l="-4756"/>
          <a:stretch>
            <a:fillRect/>
          </a:stretch>
        </p:blipFill>
        <p:spPr>
          <a:xfrm>
            <a:off x="1924697" y="2548015"/>
            <a:ext cx="1285033" cy="7009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screen"/>
          <a:stretch>
            <a:fillRect/>
          </a:stretch>
        </p:blipFill>
        <p:spPr>
          <a:xfrm flipH="1">
            <a:off x="9653719" y="-15437"/>
            <a:ext cx="2538281" cy="18180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8" cstate="screen"/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7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87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ABECDBF-45F5-499C-9488-8DD7517F75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8779EA-0BB6-4979-B5E8-D0767D6247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299" y="4122655"/>
            <a:ext cx="3817529" cy="2699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DA84BE-5631-4050-817B-7B3A7F77E87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19557" y="599573"/>
            <a:ext cx="1061453" cy="10614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B9B8DA-A133-4332-AEC9-500F032EE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AB0F4288-4968-4C3D-86A6-8DADB4E93AE7}"/>
              </a:ext>
            </a:extLst>
          </p:cNvPr>
          <p:cNvSpPr/>
          <p:nvPr userDrawn="1"/>
        </p:nvSpPr>
        <p:spPr>
          <a:xfrm flipH="1">
            <a:off x="301172" y="459920"/>
            <a:ext cx="11589656" cy="6255659"/>
          </a:xfrm>
          <a:prstGeom prst="foldedCorner">
            <a:avLst>
              <a:gd name="adj" fmla="val 2436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94CC8BD-E801-48AD-ACA1-6BD56509085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5D25B1-8671-4C59-BDA4-763767C3B2F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2DD79A0-82B4-4394-BC44-DA722D76F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48"/>
          <a:stretch/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76DB39-5720-4EAE-B297-B5D7D9ADD4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303482" y="5760740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4" y="68814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4754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53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A51977E-15CB-4C30-A956-CA513386D6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634" y="468820"/>
            <a:ext cx="1061453" cy="106145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B4AB717-E43D-4862-BB3E-6E0C1D57C6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386737" y="476763"/>
            <a:ext cx="1061453" cy="10614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B9B8DA-A133-4332-AEC9-500F032EE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AB0F4288-4968-4C3D-86A6-8DADB4E93AE7}"/>
              </a:ext>
            </a:extLst>
          </p:cNvPr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0770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DD79A0-82B4-4394-BC44-DA722D76F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48"/>
          <a:stretch/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38C7266-7FB6-4E8C-A214-6165DEFC44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7AD361A-37B6-4603-886F-C202F859A5F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62C7B86-B02D-44AE-B5F5-114FD0DD7C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9A62AB3-00B0-4F23-8EF1-B96BC66659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94F5AC9-B12F-4F92-9E61-88AFECCF3C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3170890-991C-4568-91E5-2CCF2236BD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B9B8DA-A133-4332-AEC9-500F032EE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AB0F4288-4968-4C3D-86A6-8DADB4E93AE7}"/>
              </a:ext>
            </a:extLst>
          </p:cNvPr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0001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DD79A0-82B4-4394-BC44-DA722D76F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48"/>
          <a:stretch/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B4E948-8FED-465E-8D9D-91BDF2CCB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56"/>
          <a:stretch/>
        </p:blipFill>
        <p:spPr>
          <a:xfrm>
            <a:off x="1924697" y="2548015"/>
            <a:ext cx="1285033" cy="700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81CA4A-682E-449F-8827-E1A4ED1A4F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8E72CE9-E451-4EE6-84DD-D6E43013FC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930478" y="-20738"/>
            <a:ext cx="2261521" cy="339228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81C7936-70E8-4C59-9CF6-D718FA4263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C0E9D2-38DC-4E15-9A80-A524672AAF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C80216B-8914-468B-9EDB-358A976EDDA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5E5D280-592A-4FA2-8033-8B755AEE2B0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B9B8DA-A133-4332-AEC9-500F032EE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9178"/>
            <a:ext cx="1057730" cy="1132114"/>
          </a:xfrm>
          <a:prstGeom prst="rect">
            <a:avLst/>
          </a:prstGeom>
        </p:spPr>
      </p:pic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AB0F4288-4968-4C3D-86A6-8DADB4E93AE7}"/>
              </a:ext>
            </a:extLst>
          </p:cNvPr>
          <p:cNvSpPr/>
          <p:nvPr userDrawn="1"/>
        </p:nvSpPr>
        <p:spPr>
          <a:xfrm flipH="1">
            <a:off x="301172" y="301170"/>
            <a:ext cx="11589656" cy="6255659"/>
          </a:xfrm>
          <a:prstGeom prst="foldedCorner">
            <a:avLst>
              <a:gd name="adj" fmla="val 21283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DD79A0-82B4-4394-BC44-DA722D76F3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48"/>
          <a:stretch/>
        </p:blipFill>
        <p:spPr>
          <a:xfrm>
            <a:off x="11067143" y="2362199"/>
            <a:ext cx="1124857" cy="113211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B4E948-8FED-465E-8D9D-91BDF2CCB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56"/>
          <a:stretch/>
        </p:blipFill>
        <p:spPr>
          <a:xfrm>
            <a:off x="1924697" y="2548015"/>
            <a:ext cx="1285033" cy="7009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6ACEE6-B58E-4EBB-BB00-0320FF3437F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892" y="2595733"/>
            <a:ext cx="7558006" cy="19840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3543EF-339B-47AB-8887-B184A970F61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6746" y="-15437"/>
            <a:ext cx="3388951" cy="25417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7C6DEB9-B51A-4348-9AC8-FEB114A008E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53719" y="-15437"/>
            <a:ext cx="2538281" cy="18180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36CD28B-D27A-499F-A87A-16587E18F98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64921" y="5359839"/>
            <a:ext cx="1061453" cy="10614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48A60A-35BE-4EB0-8460-216C78105EC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733164" y="5275693"/>
            <a:ext cx="1061453" cy="10614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A5F66A-C52D-46BE-BC3C-DB245FE14B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890" y="5555342"/>
            <a:ext cx="1061453" cy="10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0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19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7710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87624" y="68814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1886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540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B3EC71D-8E6C-400D-A2A9-E7547B245FD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8" r:id="rId3"/>
    <p:sldLayoutId id="2147483659" r:id="rId4"/>
    <p:sldLayoutId id="2147483657" r:id="rId5"/>
    <p:sldLayoutId id="2147483660" r:id="rId6"/>
    <p:sldLayoutId id="2147483661" r:id="rId7"/>
    <p:sldLayoutId id="2147483662" r:id="rId8"/>
    <p:sldLayoutId id="2147483663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68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0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35CDA8C3-6DD7-4C1F-A59E-6E5D757663E9}"/>
              </a:ext>
            </a:extLst>
          </p:cNvPr>
          <p:cNvSpPr txBox="1"/>
          <p:nvPr/>
        </p:nvSpPr>
        <p:spPr>
          <a:xfrm>
            <a:off x="3410293" y="1636188"/>
            <a:ext cx="46987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STXingkai" panose="02010800040101010101" pitchFamily="2" charset="-122"/>
                <a:ea typeface="STXingkai" panose="02010800040101010101" pitchFamily="2" charset="-122"/>
                <a:cs typeface="+mn-ea"/>
                <a:sym typeface="+mn-lt"/>
              </a:rPr>
              <a:t>美食华章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5F7820-9B8E-4F72-B90F-AA742A3AD4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552" y="2256103"/>
            <a:ext cx="1653270" cy="165327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CD519A5-2132-74B7-7415-CEE4EAD27DAB}"/>
              </a:ext>
            </a:extLst>
          </p:cNvPr>
          <p:cNvSpPr/>
          <p:nvPr/>
        </p:nvSpPr>
        <p:spPr>
          <a:xfrm>
            <a:off x="5268712" y="3429000"/>
            <a:ext cx="981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第</a:t>
            </a:r>
            <a:r>
              <a:rPr lang="en-US" altLang="zh-CN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6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1219DF-6948-226D-2EB7-0D9721A8679B}"/>
              </a:ext>
            </a:extLst>
          </p:cNvPr>
          <p:cNvSpPr/>
          <p:nvPr/>
        </p:nvSpPr>
        <p:spPr>
          <a:xfrm>
            <a:off x="4141896" y="4855694"/>
            <a:ext cx="32355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  <a:sym typeface="+mn-lt"/>
              </a:rPr>
              <a:t>方晴 陆铧恩 李馨竹 温洪刚</a:t>
            </a:r>
          </a:p>
        </p:txBody>
      </p:sp>
    </p:spTree>
    <p:extLst>
      <p:ext uri="{BB962C8B-B14F-4D97-AF65-F5344CB8AC3E}">
        <p14:creationId xmlns:p14="http://schemas.microsoft.com/office/powerpoint/2010/main" val="35832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804592" y="1831205"/>
            <a:ext cx="1853202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Ctrip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866" y="2221861"/>
            <a:ext cx="53181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Strengths: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The tourism industry has perfect services, a large number of users and a certain market share;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2. List local specialties and recommend local restaurants.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021866" y="3698236"/>
            <a:ext cx="531876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Weakness: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The popularity of food is superficial and not deeply involved in the historical background;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2. The layout of the food interface is not obvious, which is not the main business, and the usage rate is low.</a:t>
            </a:r>
          </a:p>
        </p:txBody>
      </p:sp>
      <p:pic>
        <p:nvPicPr>
          <p:cNvPr id="3" name="图片 2" descr="4e656c33f1371dbf79056bf3c3c3a9f"/>
          <p:cNvPicPr>
            <a:picLocks noChangeAspect="1"/>
          </p:cNvPicPr>
          <p:nvPr/>
        </p:nvPicPr>
        <p:blipFill>
          <a:blip r:embed="rId4"/>
          <a:srcRect b="60062"/>
          <a:stretch>
            <a:fillRect/>
          </a:stretch>
        </p:blipFill>
        <p:spPr>
          <a:xfrm>
            <a:off x="6853555" y="1174115"/>
            <a:ext cx="2610485" cy="2293620"/>
          </a:xfrm>
          <a:prstGeom prst="rect">
            <a:avLst/>
          </a:prstGeom>
        </p:spPr>
      </p:pic>
      <p:pic>
        <p:nvPicPr>
          <p:cNvPr id="4" name="图片 3" descr="71f1137d8f5fdd1e5bf69173ab133e0"/>
          <p:cNvPicPr>
            <a:picLocks noChangeAspect="1"/>
          </p:cNvPicPr>
          <p:nvPr/>
        </p:nvPicPr>
        <p:blipFill>
          <a:blip r:embed="rId5"/>
          <a:srcRect b="52556"/>
          <a:stretch>
            <a:fillRect/>
          </a:stretch>
        </p:blipFill>
        <p:spPr>
          <a:xfrm>
            <a:off x="6857365" y="3672840"/>
            <a:ext cx="2606675" cy="2721610"/>
          </a:xfrm>
          <a:prstGeom prst="rect">
            <a:avLst/>
          </a:prstGeom>
        </p:spPr>
      </p:pic>
      <p:pic>
        <p:nvPicPr>
          <p:cNvPr id="5" name="图片 4" descr="fe266d8e359ed4cce6e313bb7b387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610" y="1174115"/>
            <a:ext cx="2352040" cy="5175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2351" y="1276892"/>
            <a:ext cx="2998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Competitors Analysis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C52DC1-76EB-608D-21CF-22BDB7FDDFB7}"/>
              </a:ext>
            </a:extLst>
          </p:cNvPr>
          <p:cNvSpPr/>
          <p:nvPr/>
        </p:nvSpPr>
        <p:spPr>
          <a:xfrm>
            <a:off x="3816342" y="650692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DBB36C1-58D6-0526-DACC-1977FC6C3F9C}"/>
              </a:ext>
            </a:extLst>
          </p:cNvPr>
          <p:cNvSpPr/>
          <p:nvPr/>
        </p:nvSpPr>
        <p:spPr>
          <a:xfrm>
            <a:off x="9680300" y="825978"/>
            <a:ext cx="1422661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 Store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2" grpId="0"/>
      <p:bldP spid="8" grpId="0"/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776600" y="1738557"/>
            <a:ext cx="1853202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Douyin</a:t>
            </a:r>
          </a:p>
        </p:txBody>
      </p:sp>
      <p:sp>
        <p:nvSpPr>
          <p:cNvPr id="13" name="矩形 12"/>
          <p:cNvSpPr/>
          <p:nvPr/>
        </p:nvSpPr>
        <p:spPr>
          <a:xfrm>
            <a:off x="1224669" y="2149276"/>
            <a:ext cx="53181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Strengths: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Short videos are hot. In a short time, It can learn about the traditional food around the country through the interesting introduction video of the blogger, which is more attractive.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224669" y="3712011"/>
            <a:ext cx="531876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Weakness: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There is suspicion of a large number of advertisements, and the authenticity of food promotion is not guaranteed;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2. The Douyin platform will limit the stream, and some videos that promote food with intent cannot be seen by most people.</a:t>
            </a:r>
          </a:p>
        </p:txBody>
      </p:sp>
      <p:pic>
        <p:nvPicPr>
          <p:cNvPr id="6" name="图片 5" descr="21f3e4d30f4c564530fcfa80e1000b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70" y="1262380"/>
            <a:ext cx="2345690" cy="5160645"/>
          </a:xfrm>
          <a:prstGeom prst="rect">
            <a:avLst/>
          </a:prstGeom>
        </p:spPr>
      </p:pic>
      <p:pic>
        <p:nvPicPr>
          <p:cNvPr id="7" name="图片 6" descr="48c3df1eb9535321a65cae27e0633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105" y="1262380"/>
            <a:ext cx="2362835" cy="51993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F38A24-9445-371B-AFEF-6F4F788EDABB}"/>
              </a:ext>
            </a:extLst>
          </p:cNvPr>
          <p:cNvSpPr/>
          <p:nvPr/>
        </p:nvSpPr>
        <p:spPr>
          <a:xfrm>
            <a:off x="682351" y="1276892"/>
            <a:ext cx="2998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Competitors Analysis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32BB03-4403-05A2-1830-AF2CBAC2EA0E}"/>
              </a:ext>
            </a:extLst>
          </p:cNvPr>
          <p:cNvSpPr/>
          <p:nvPr/>
        </p:nvSpPr>
        <p:spPr>
          <a:xfrm>
            <a:off x="3816342" y="650692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56F9B25-2161-A717-3E33-3694CA874CFD}"/>
              </a:ext>
            </a:extLst>
          </p:cNvPr>
          <p:cNvSpPr/>
          <p:nvPr/>
        </p:nvSpPr>
        <p:spPr>
          <a:xfrm>
            <a:off x="9680300" y="825978"/>
            <a:ext cx="1422661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 Store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2" grpId="0"/>
      <p:bldP spid="3" grpId="0"/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818032" y="1738557"/>
            <a:ext cx="2014220" cy="39052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Xiaohongsh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u</a:t>
            </a:r>
          </a:p>
        </p:txBody>
      </p:sp>
      <p:sp>
        <p:nvSpPr>
          <p:cNvPr id="13" name="矩形 12"/>
          <p:cNvSpPr/>
          <p:nvPr/>
        </p:nvSpPr>
        <p:spPr>
          <a:xfrm>
            <a:off x="1021866" y="2164849"/>
            <a:ext cx="531812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Strengths: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Powerful social functions. The platform is very interactive.Users can through friends recommendation or platform to find the favorite food, traditional food is promoted successfully.</a:t>
            </a: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021866" y="3727584"/>
            <a:ext cx="531876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Weakness: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There is a large number of advertising suspicion, filter heavy;</a:t>
            </a:r>
          </a:p>
          <a:p>
            <a:pPr marL="0" marR="0" lvl="0" indent="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The general audience has a stereotype of Xiaohongshu. Most of the brand image of Xiaohongshu stays on beauty makeup and wear.</a:t>
            </a:r>
          </a:p>
        </p:txBody>
      </p:sp>
      <p:pic>
        <p:nvPicPr>
          <p:cNvPr id="3" name="图片 2" descr="d004bd488f97c303f25bd6192d8ecf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1424940"/>
            <a:ext cx="2254885" cy="4960620"/>
          </a:xfrm>
          <a:prstGeom prst="rect">
            <a:avLst/>
          </a:prstGeom>
        </p:spPr>
      </p:pic>
      <p:pic>
        <p:nvPicPr>
          <p:cNvPr id="4" name="图片 3" descr="166ed415fbb123a265cd69b49ebd29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650" y="1424940"/>
            <a:ext cx="2268855" cy="49917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65BDEA-2017-9819-9AEB-018D7620781C}"/>
              </a:ext>
            </a:extLst>
          </p:cNvPr>
          <p:cNvSpPr/>
          <p:nvPr/>
        </p:nvSpPr>
        <p:spPr>
          <a:xfrm>
            <a:off x="682351" y="1276892"/>
            <a:ext cx="2998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Competitors Analysis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58B394-9B65-FD76-86EB-13D38F58D45E}"/>
              </a:ext>
            </a:extLst>
          </p:cNvPr>
          <p:cNvSpPr/>
          <p:nvPr/>
        </p:nvSpPr>
        <p:spPr>
          <a:xfrm>
            <a:off x="3816342" y="650692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13AB9C6-6D1E-6C3F-4A71-41EC7C1DB628}"/>
              </a:ext>
            </a:extLst>
          </p:cNvPr>
          <p:cNvSpPr/>
          <p:nvPr/>
        </p:nvSpPr>
        <p:spPr>
          <a:xfrm>
            <a:off x="9680300" y="825978"/>
            <a:ext cx="1422661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 Store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2" grpId="0"/>
      <p:bldP spid="5" grpId="0"/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80A60D-CAD5-4654-9226-C61BFDED248F}"/>
              </a:ext>
            </a:extLst>
          </p:cNvPr>
          <p:cNvSpPr/>
          <p:nvPr/>
        </p:nvSpPr>
        <p:spPr>
          <a:xfrm>
            <a:off x="3816337" y="759958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B49BB8-86DB-0F41-53A2-191E8D1A2BF1}"/>
              </a:ext>
            </a:extLst>
          </p:cNvPr>
          <p:cNvSpPr/>
          <p:nvPr/>
        </p:nvSpPr>
        <p:spPr>
          <a:xfrm>
            <a:off x="9294607" y="825978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Google Trends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0E40F3E-4E79-6C10-157B-71B52C3A2882}"/>
              </a:ext>
            </a:extLst>
          </p:cNvPr>
          <p:cNvSpPr/>
          <p:nvPr/>
        </p:nvSpPr>
        <p:spPr>
          <a:xfrm>
            <a:off x="1089039" y="1283178"/>
            <a:ext cx="2493916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Chinese food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 </a:t>
            </a: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（</a:t>
            </a:r>
            <a:r>
              <a:rPr kumimoji="0" lang="en-US" altLang="zh-CN" sz="20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USA)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62FA7B-3EF0-7542-6D37-74B2F1EE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77" y="1784872"/>
            <a:ext cx="5803641" cy="21296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E98FEC-DD65-AA96-398D-21E075326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96" y="4416228"/>
            <a:ext cx="5749262" cy="2129662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C64E47A9-3542-4C2F-E348-D518B8FCC26A}"/>
              </a:ext>
            </a:extLst>
          </p:cNvPr>
          <p:cNvSpPr/>
          <p:nvPr/>
        </p:nvSpPr>
        <p:spPr>
          <a:xfrm>
            <a:off x="1089039" y="3970053"/>
            <a:ext cx="2727298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Chinese cuisine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USA)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6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0" grpId="0" bldLvl="0" animBg="1"/>
      <p:bldP spid="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80A60D-CAD5-4654-9226-C61BFDED248F}"/>
              </a:ext>
            </a:extLst>
          </p:cNvPr>
          <p:cNvSpPr/>
          <p:nvPr/>
        </p:nvSpPr>
        <p:spPr>
          <a:xfrm>
            <a:off x="3816337" y="759958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B49BB8-86DB-0F41-53A2-191E8D1A2BF1}"/>
              </a:ext>
            </a:extLst>
          </p:cNvPr>
          <p:cNvSpPr/>
          <p:nvPr/>
        </p:nvSpPr>
        <p:spPr>
          <a:xfrm>
            <a:off x="2297609" y="1655061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Baidu index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2E9DEFC-02C1-4DCA-3236-D31F577A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" y="2293759"/>
            <a:ext cx="5845073" cy="2446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EB0F50-2489-0F18-9BD6-37BE62860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644" y="2263614"/>
            <a:ext cx="5672583" cy="247633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784500E5-7894-727D-3449-90F0CA0F8E58}"/>
              </a:ext>
            </a:extLst>
          </p:cNvPr>
          <p:cNvSpPr/>
          <p:nvPr/>
        </p:nvSpPr>
        <p:spPr>
          <a:xfrm>
            <a:off x="8197667" y="1655061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Douyin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index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58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80A60D-CAD5-4654-9226-C61BFDED248F}"/>
              </a:ext>
            </a:extLst>
          </p:cNvPr>
          <p:cNvSpPr/>
          <p:nvPr/>
        </p:nvSpPr>
        <p:spPr>
          <a:xfrm>
            <a:off x="3816337" y="759958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B49BB8-86DB-0F41-53A2-191E8D1A2BF1}"/>
              </a:ext>
            </a:extLst>
          </p:cNvPr>
          <p:cNvSpPr/>
          <p:nvPr/>
        </p:nvSpPr>
        <p:spPr>
          <a:xfrm>
            <a:off x="9294607" y="825978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Google Trends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80E40F3E-4E79-6C10-157B-71B52C3A2882}"/>
              </a:ext>
            </a:extLst>
          </p:cNvPr>
          <p:cNvSpPr/>
          <p:nvPr/>
        </p:nvSpPr>
        <p:spPr>
          <a:xfrm>
            <a:off x="342590" y="1272729"/>
            <a:ext cx="3091075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Chinese food recipes(USA)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114721-DE6E-C41E-F140-74E2D0DD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88" y="1673834"/>
            <a:ext cx="6181021" cy="228033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9D30941C-FC4F-5C1B-B07D-AE17BBAC74C7}"/>
              </a:ext>
            </a:extLst>
          </p:cNvPr>
          <p:cNvSpPr/>
          <p:nvPr/>
        </p:nvSpPr>
        <p:spPr>
          <a:xfrm>
            <a:off x="342590" y="3769286"/>
            <a:ext cx="2598486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Chinese cooking(USA)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68F19B-7D24-A01B-D493-0C6BC1062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87" y="4159942"/>
            <a:ext cx="6181021" cy="228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1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0" grpId="0" bldLvl="0" animBg="1"/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80A60D-CAD5-4654-9226-C61BFDED248F}"/>
              </a:ext>
            </a:extLst>
          </p:cNvPr>
          <p:cNvSpPr/>
          <p:nvPr/>
        </p:nvSpPr>
        <p:spPr>
          <a:xfrm>
            <a:off x="3816337" y="759958"/>
            <a:ext cx="4559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Channels to Validate an App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7D9AF6-542F-F89E-4769-350C7F85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90" y="1977558"/>
            <a:ext cx="5383919" cy="29028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EC6DFD-DC6E-C338-F522-401EE79A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1" y="2306541"/>
            <a:ext cx="6110537" cy="2244917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B226E79-4D5D-E487-56A3-648E259738BE}"/>
              </a:ext>
            </a:extLst>
          </p:cNvPr>
          <p:cNvSpPr/>
          <p:nvPr/>
        </p:nvSpPr>
        <p:spPr>
          <a:xfrm>
            <a:off x="2297609" y="1655061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Baidu index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8DAFB71-7E65-4272-C73D-E0B28226E8BC}"/>
              </a:ext>
            </a:extLst>
          </p:cNvPr>
          <p:cNvSpPr/>
          <p:nvPr/>
        </p:nvSpPr>
        <p:spPr>
          <a:xfrm>
            <a:off x="8197667" y="1655061"/>
            <a:ext cx="1808354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Douyin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index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46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2139551" y="2680232"/>
            <a:ext cx="42530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Operating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03" y="1459832"/>
            <a:ext cx="6747711" cy="53981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1B204D-138C-85AD-FEA5-02506ECD0978}"/>
              </a:ext>
            </a:extLst>
          </p:cNvPr>
          <p:cNvSpPr txBox="1"/>
          <p:nvPr/>
        </p:nvSpPr>
        <p:spPr>
          <a:xfrm>
            <a:off x="-1149379" y="5534561"/>
            <a:ext cx="3575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3</a:t>
            </a:r>
            <a:endParaRPr kumimoji="0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51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ABA098A1-FBCF-43D0-B1AB-7292A28EF0BA}"/>
              </a:ext>
            </a:extLst>
          </p:cNvPr>
          <p:cNvSpPr/>
          <p:nvPr/>
        </p:nvSpPr>
        <p:spPr>
          <a:xfrm>
            <a:off x="5215792" y="515923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Operating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AA68D0-7DD8-4EA5-A7BD-42805848276C}"/>
              </a:ext>
            </a:extLst>
          </p:cNvPr>
          <p:cNvSpPr/>
          <p:nvPr/>
        </p:nvSpPr>
        <p:spPr>
          <a:xfrm>
            <a:off x="2833933" y="1862389"/>
            <a:ext cx="4039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  <a:sym typeface="+mn-lt"/>
              </a:rPr>
              <a:t>Introduce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  <a:sym typeface="+mn-lt"/>
              </a:rPr>
              <a:t>traditional Chinese food in both Chinese and English</a:t>
            </a:r>
            <a:endParaRPr lang="en-US" altLang="zh-CN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ea"/>
              <a:sym typeface="+mn-lt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  <a:sym typeface="+mn-lt"/>
              </a:rPr>
              <a:t>A wide range of traditional Chinese food recipes with clear instructions and beautiful pictures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STXinwei" panose="02010800040101010101" pitchFamily="2" charset="-122"/>
                <a:cs typeface="Times New Roman" panose="02020603050405020304" pitchFamily="18" charset="0"/>
                <a:sym typeface="+mn-lt"/>
              </a:rPr>
              <a:t>Provide features such as ingredient details, cooking videos, and stories about the cuisine</a:t>
            </a:r>
            <a:endParaRPr lang="zh-CN" altLang="en-US" dirty="0">
              <a:solidFill>
                <a:prstClr val="black"/>
              </a:solidFill>
              <a:latin typeface="STXinwei" panose="02010800040101010101" pitchFamily="2" charset="-122"/>
              <a:ea typeface="STXinwei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228AAB7-EB20-4806-9EBD-7075802FF814}"/>
              </a:ext>
            </a:extLst>
          </p:cNvPr>
          <p:cNvSpPr/>
          <p:nvPr/>
        </p:nvSpPr>
        <p:spPr>
          <a:xfrm>
            <a:off x="3062745" y="1244556"/>
            <a:ext cx="1193800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Product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F10CE2-97BC-4D94-9385-DD0CCF001C9A}"/>
              </a:ext>
            </a:extLst>
          </p:cNvPr>
          <p:cNvSpPr/>
          <p:nvPr/>
        </p:nvSpPr>
        <p:spPr>
          <a:xfrm>
            <a:off x="7081635" y="1862389"/>
            <a:ext cx="36451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The app will be offered for free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to attract users.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Provide a premium subscription service for users who want access to additional features</a:t>
            </a:r>
          </a:p>
          <a:p>
            <a:pPr lvl="0" algn="just"/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4C6693C-50B4-4692-96CC-1DC54FC8AEF2}"/>
              </a:ext>
            </a:extLst>
          </p:cNvPr>
          <p:cNvSpPr/>
          <p:nvPr/>
        </p:nvSpPr>
        <p:spPr>
          <a:xfrm>
            <a:off x="7350321" y="1244556"/>
            <a:ext cx="1193800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Price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A5DBD3-CD6E-4B7A-999B-DC9CCE79CDE3}"/>
              </a:ext>
            </a:extLst>
          </p:cNvPr>
          <p:cNvSpPr/>
          <p:nvPr/>
        </p:nvSpPr>
        <p:spPr>
          <a:xfrm>
            <a:off x="2867454" y="4736920"/>
            <a:ext cx="39484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Distributed through major app store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 variety of marketing strategies will be used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Partner with Chinese restaurants or food bloggers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F5FE9D0-05E0-467A-82F0-C548AF3286E8}"/>
              </a:ext>
            </a:extLst>
          </p:cNvPr>
          <p:cNvSpPr/>
          <p:nvPr/>
        </p:nvSpPr>
        <p:spPr>
          <a:xfrm>
            <a:off x="3079505" y="4205698"/>
            <a:ext cx="1193800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Place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C219905-0651-4C62-BA6E-681DEFB752B5}"/>
              </a:ext>
            </a:extLst>
          </p:cNvPr>
          <p:cNvSpPr/>
          <p:nvPr/>
        </p:nvSpPr>
        <p:spPr>
          <a:xfrm>
            <a:off x="7101484" y="4829252"/>
            <a:ext cx="41583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Publicize the brand and deepen users' cognition of the enterprise brand.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Form effective interaction with users.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relevant hot topics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37FFF9C-327A-44E8-BDC9-C0C77A4E1C16}"/>
              </a:ext>
            </a:extLst>
          </p:cNvPr>
          <p:cNvSpPr/>
          <p:nvPr/>
        </p:nvSpPr>
        <p:spPr>
          <a:xfrm>
            <a:off x="7350321" y="4208237"/>
            <a:ext cx="1477958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Promotion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56F6FC-4543-4048-8428-D975B6C789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31" y="2344121"/>
            <a:ext cx="2067223" cy="20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-251693" y="2459504"/>
            <a:ext cx="8074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60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Financial Key Indicators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03" y="1459832"/>
            <a:ext cx="6747711" cy="53981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1B204D-138C-85AD-FEA5-02506ECD0978}"/>
              </a:ext>
            </a:extLst>
          </p:cNvPr>
          <p:cNvSpPr txBox="1"/>
          <p:nvPr/>
        </p:nvSpPr>
        <p:spPr>
          <a:xfrm>
            <a:off x="-1149379" y="5534561"/>
            <a:ext cx="3575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0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4</a:t>
            </a:r>
            <a:endParaRPr kumimoji="0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778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>
            <a:extLst>
              <a:ext uri="{FF2B5EF4-FFF2-40B4-BE49-F238E27FC236}">
                <a16:creationId xmlns:a16="http://schemas.microsoft.com/office/drawing/2014/main" id="{AFC19EEE-2CD2-4457-B5C6-51E310314A06}"/>
              </a:ext>
            </a:extLst>
          </p:cNvPr>
          <p:cNvSpPr txBox="1"/>
          <p:nvPr/>
        </p:nvSpPr>
        <p:spPr>
          <a:xfrm rot="16200000">
            <a:off x="5449668" y="-1988200"/>
            <a:ext cx="1292662" cy="6266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Catalogue</a:t>
            </a:r>
            <a:endParaRPr kumimoji="0" lang="zh-CN" altLang="en-US" sz="66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6CAB8D3-2DF6-4548-9E46-ACDDEDD6EB2A}"/>
              </a:ext>
            </a:extLst>
          </p:cNvPr>
          <p:cNvGrpSpPr/>
          <p:nvPr/>
        </p:nvGrpSpPr>
        <p:grpSpPr>
          <a:xfrm rot="16200000">
            <a:off x="5636329" y="-545259"/>
            <a:ext cx="919340" cy="6029683"/>
            <a:chOff x="1875513" y="1490111"/>
            <a:chExt cx="919340" cy="449851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9460CAE-30B8-4DD5-BFB8-A8F208D59B63}"/>
                </a:ext>
              </a:extLst>
            </p:cNvPr>
            <p:cNvGrpSpPr/>
            <p:nvPr/>
          </p:nvGrpSpPr>
          <p:grpSpPr>
            <a:xfrm>
              <a:off x="1875513" y="1575267"/>
              <a:ext cx="919340" cy="4413355"/>
              <a:chOff x="1864184" y="1516219"/>
              <a:chExt cx="919340" cy="4413355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8CC7A70E-2390-4E4B-BDC6-4F620C47D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705100"/>
                <a:ext cx="919340" cy="2825087"/>
              </a:xfrm>
              <a:prstGeom prst="rect">
                <a:avLst/>
              </a:prstGeom>
            </p:spPr>
          </p:pic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4F701A75-8574-4B02-A372-2E93564C88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234153"/>
                <a:ext cx="919340" cy="470947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33965197-D075-438E-999C-5670374EB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1516219"/>
                <a:ext cx="919340" cy="717934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20AAA9D3-044C-4BC3-BB86-970AF0680D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5530187"/>
                <a:ext cx="919340" cy="399387"/>
              </a:xfrm>
              <a:prstGeom prst="rect">
                <a:avLst/>
              </a:prstGeom>
            </p:spPr>
          </p:pic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89E02F2-B999-4819-B3CF-89985A8C7683}"/>
                </a:ext>
              </a:extLst>
            </p:cNvPr>
            <p:cNvSpPr txBox="1"/>
            <p:nvPr/>
          </p:nvSpPr>
          <p:spPr>
            <a:xfrm>
              <a:off x="2038830" y="2879002"/>
              <a:ext cx="615553" cy="23916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APP Introduction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4E5AA615-9A57-401A-B34D-530E79769AA3}"/>
                </a:ext>
              </a:extLst>
            </p:cNvPr>
            <p:cNvSpPr txBox="1"/>
            <p:nvPr/>
          </p:nvSpPr>
          <p:spPr>
            <a:xfrm>
              <a:off x="1977275" y="1490111"/>
              <a:ext cx="738664" cy="8408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1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93D89A7-E5E7-284C-94B8-11ECB9DCB808}"/>
              </a:ext>
            </a:extLst>
          </p:cNvPr>
          <p:cNvGrpSpPr/>
          <p:nvPr/>
        </p:nvGrpSpPr>
        <p:grpSpPr>
          <a:xfrm rot="16200000">
            <a:off x="5639541" y="427422"/>
            <a:ext cx="919340" cy="6023259"/>
            <a:chOff x="1875513" y="1490111"/>
            <a:chExt cx="919340" cy="449851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A970340-E901-70FD-3519-04BD21B9EDE7}"/>
                </a:ext>
              </a:extLst>
            </p:cNvPr>
            <p:cNvGrpSpPr/>
            <p:nvPr/>
          </p:nvGrpSpPr>
          <p:grpSpPr>
            <a:xfrm>
              <a:off x="1875513" y="1575267"/>
              <a:ext cx="919340" cy="4413355"/>
              <a:chOff x="1864184" y="1516219"/>
              <a:chExt cx="919340" cy="441335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3437C614-E8B0-6F74-11D9-0B1CE067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705100"/>
                <a:ext cx="919340" cy="2825087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5A5C7132-E5FA-38B2-6E73-F6342FE305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234153"/>
                <a:ext cx="919340" cy="470947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0C9C86B3-F6B4-1588-8870-9AAB619B6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1516219"/>
                <a:ext cx="919340" cy="717934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EEE79806-B71E-3C2A-18A5-903B0B31CB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5530187"/>
                <a:ext cx="919340" cy="399387"/>
              </a:xfrm>
              <a:prstGeom prst="rect">
                <a:avLst/>
              </a:prstGeom>
            </p:spPr>
          </p:pic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90E3381-AC4C-B62B-EF41-A0F687196FF3}"/>
                </a:ext>
              </a:extLst>
            </p:cNvPr>
            <p:cNvSpPr txBox="1"/>
            <p:nvPr/>
          </p:nvSpPr>
          <p:spPr>
            <a:xfrm>
              <a:off x="2027408" y="2801950"/>
              <a:ext cx="615553" cy="27367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Marketing Analysis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B682B62-C794-B099-4762-D6942C28F723}"/>
                </a:ext>
              </a:extLst>
            </p:cNvPr>
            <p:cNvSpPr txBox="1"/>
            <p:nvPr/>
          </p:nvSpPr>
          <p:spPr>
            <a:xfrm>
              <a:off x="1977276" y="1490111"/>
              <a:ext cx="738664" cy="8408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2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E3B740-D17D-A8FB-4A91-3FB6BB9EA4AA}"/>
              </a:ext>
            </a:extLst>
          </p:cNvPr>
          <p:cNvGrpSpPr/>
          <p:nvPr/>
        </p:nvGrpSpPr>
        <p:grpSpPr>
          <a:xfrm rot="16200000">
            <a:off x="5639540" y="1402279"/>
            <a:ext cx="919341" cy="6023256"/>
            <a:chOff x="1875513" y="1490111"/>
            <a:chExt cx="919341" cy="4498511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2B0890E-4D54-96D7-42B8-52A7E549830B}"/>
                </a:ext>
              </a:extLst>
            </p:cNvPr>
            <p:cNvGrpSpPr/>
            <p:nvPr/>
          </p:nvGrpSpPr>
          <p:grpSpPr>
            <a:xfrm>
              <a:off x="1875513" y="1575267"/>
              <a:ext cx="919341" cy="4413355"/>
              <a:chOff x="1864184" y="1516219"/>
              <a:chExt cx="919341" cy="4413355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2D2E88AF-6864-809F-E0C9-CA3012CE32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5" y="2705100"/>
                <a:ext cx="919340" cy="2825087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A3E8EBE-27CA-7D63-3E1D-4D0159EF87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234153"/>
                <a:ext cx="919340" cy="470947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34E6EE42-33F8-3FC7-3F9C-0B67E5519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1516219"/>
                <a:ext cx="919340" cy="717934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5497B078-6EC8-414D-2885-7B1BA03437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5530187"/>
                <a:ext cx="919340" cy="399387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745F294-582A-2B97-58BC-369B5E7C6888}"/>
                </a:ext>
              </a:extLst>
            </p:cNvPr>
            <p:cNvSpPr txBox="1"/>
            <p:nvPr/>
          </p:nvSpPr>
          <p:spPr>
            <a:xfrm>
              <a:off x="2038833" y="3351321"/>
              <a:ext cx="615553" cy="144291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Operating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8161D46-96B9-3BD9-113D-35E5AA79EB38}"/>
                </a:ext>
              </a:extLst>
            </p:cNvPr>
            <p:cNvSpPr txBox="1"/>
            <p:nvPr/>
          </p:nvSpPr>
          <p:spPr>
            <a:xfrm>
              <a:off x="1977278" y="1490111"/>
              <a:ext cx="738664" cy="8408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3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543803-8837-CAE3-D52C-A4FE153F4A90}"/>
              </a:ext>
            </a:extLst>
          </p:cNvPr>
          <p:cNvGrpSpPr/>
          <p:nvPr/>
        </p:nvGrpSpPr>
        <p:grpSpPr>
          <a:xfrm rot="16200000">
            <a:off x="5636330" y="2351066"/>
            <a:ext cx="919340" cy="6029682"/>
            <a:chOff x="1875513" y="1490111"/>
            <a:chExt cx="919340" cy="449851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62D71E5-B0DF-924A-3563-018AEC4193C0}"/>
                </a:ext>
              </a:extLst>
            </p:cNvPr>
            <p:cNvGrpSpPr/>
            <p:nvPr/>
          </p:nvGrpSpPr>
          <p:grpSpPr>
            <a:xfrm>
              <a:off x="1875513" y="1575267"/>
              <a:ext cx="919340" cy="4413355"/>
              <a:chOff x="1864184" y="1516219"/>
              <a:chExt cx="919340" cy="4413355"/>
            </a:xfrm>
          </p:grpSpPr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D0937576-8E0F-3016-EF0B-237FA1677F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705100"/>
                <a:ext cx="919340" cy="2825087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03609C30-4ED6-7D55-BB17-EED03E6FB7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2234153"/>
                <a:ext cx="919340" cy="470947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F40F20A2-D733-3516-6070-5C0F262343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1516219"/>
                <a:ext cx="919340" cy="717934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4FFF0E7C-3E0A-602B-0B0A-BDFB0DD9E0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64184" y="5530187"/>
                <a:ext cx="919340" cy="399387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0609A5-5F50-43B1-8EB2-EAF275482678}"/>
                </a:ext>
              </a:extLst>
            </p:cNvPr>
            <p:cNvSpPr txBox="1"/>
            <p:nvPr/>
          </p:nvSpPr>
          <p:spPr>
            <a:xfrm>
              <a:off x="2038836" y="2528674"/>
              <a:ext cx="615553" cy="331747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Financial Key Indicators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A94C0D-A81C-452F-D127-963D3504F6D2}"/>
                </a:ext>
              </a:extLst>
            </p:cNvPr>
            <p:cNvSpPr txBox="1"/>
            <p:nvPr/>
          </p:nvSpPr>
          <p:spPr>
            <a:xfrm>
              <a:off x="1977279" y="1490111"/>
              <a:ext cx="738664" cy="84089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4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86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782B0B-A5BD-4027-84D7-0C44ECE1CA68}"/>
              </a:ext>
            </a:extLst>
          </p:cNvPr>
          <p:cNvSpPr/>
          <p:nvPr/>
        </p:nvSpPr>
        <p:spPr>
          <a:xfrm>
            <a:off x="4295299" y="708715"/>
            <a:ext cx="3993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Key Indicators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EEF122D-11D6-4FFD-A383-79FC44B9B046}"/>
              </a:ext>
            </a:extLst>
          </p:cNvPr>
          <p:cNvSpPr/>
          <p:nvPr/>
        </p:nvSpPr>
        <p:spPr>
          <a:xfrm>
            <a:off x="4656002" y="1807237"/>
            <a:ext cx="2076492" cy="66081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Acquisition Cost</a:t>
            </a:r>
            <a:r>
              <a: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F88EF0-6320-4B44-B614-630EF2ACAB76}"/>
              </a:ext>
            </a:extLst>
          </p:cNvPr>
          <p:cNvSpPr/>
          <p:nvPr/>
        </p:nvSpPr>
        <p:spPr>
          <a:xfrm>
            <a:off x="7039114" y="1620202"/>
            <a:ext cx="3745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type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platform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strategy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4943CC-EE21-4C94-991B-61445212D023}"/>
              </a:ext>
            </a:extLst>
          </p:cNvPr>
          <p:cNvSpPr/>
          <p:nvPr/>
        </p:nvSpPr>
        <p:spPr>
          <a:xfrm>
            <a:off x="4691538" y="2903613"/>
            <a:ext cx="2040955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Lifetime Value</a:t>
            </a:r>
            <a:r>
              <a:rPr lang="zh-CN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FAA239-7A42-4EC6-ACFF-8A6622E83F5D}"/>
              </a:ext>
            </a:extLst>
          </p:cNvPr>
          <p:cNvSpPr/>
          <p:nvPr/>
        </p:nvSpPr>
        <p:spPr>
          <a:xfrm>
            <a:off x="7039114" y="2658376"/>
            <a:ext cx="3745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monetization strategy</a:t>
            </a:r>
          </a:p>
          <a:p>
            <a:pPr marL="285750" indent="-285750" algn="just">
              <a:buFont typeface="Wingdings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Retention rate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2E4C71D-DA45-40A2-A445-17E5D451C086}"/>
              </a:ext>
            </a:extLst>
          </p:cNvPr>
          <p:cNvSpPr/>
          <p:nvPr/>
        </p:nvSpPr>
        <p:spPr>
          <a:xfrm>
            <a:off x="4691132" y="3729831"/>
            <a:ext cx="2040954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Other indicators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69FACE-44F7-4B1F-8A44-DC6BBD351C85}"/>
              </a:ext>
            </a:extLst>
          </p:cNvPr>
          <p:cNvSpPr/>
          <p:nvPr/>
        </p:nvSpPr>
        <p:spPr>
          <a:xfrm>
            <a:off x="7039114" y="3658822"/>
            <a:ext cx="3745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Burn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Runaway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Cash Flow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560BC2-D92C-4DA5-AA00-B5A40476A060}"/>
              </a:ext>
            </a:extLst>
          </p:cNvPr>
          <p:cNvSpPr/>
          <p:nvPr/>
        </p:nvSpPr>
        <p:spPr>
          <a:xfrm>
            <a:off x="4691132" y="4903946"/>
            <a:ext cx="2040954" cy="3906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Profit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5BF9A9-8B74-4ECD-91D0-70FC28FE934A}"/>
              </a:ext>
            </a:extLst>
          </p:cNvPr>
          <p:cNvSpPr/>
          <p:nvPr/>
        </p:nvSpPr>
        <p:spPr>
          <a:xfrm>
            <a:off x="7039114" y="4736983"/>
            <a:ext cx="3745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In-app purchases</a:t>
            </a:r>
          </a:p>
          <a:p>
            <a:pPr marL="285750" indent="-285750" algn="just">
              <a:buFont typeface="Wingdings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Subscription fees</a:t>
            </a:r>
          </a:p>
          <a:p>
            <a:pPr marL="285750" indent="-285750" algn="just">
              <a:buFont typeface="Wingdings" pitchFamily="2" charset="2"/>
              <a:buChar char="p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Advertising revenue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BD6FCE8-BE60-4AB2-B8F5-99371EAC45CD}"/>
              </a:ext>
            </a:extLst>
          </p:cNvPr>
          <p:cNvSpPr/>
          <p:nvPr/>
        </p:nvSpPr>
        <p:spPr>
          <a:xfrm>
            <a:off x="411391" y="1545755"/>
            <a:ext cx="3848371" cy="3417822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120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52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C73AC65-2503-4FAD-8AC3-D7DE477AB226}"/>
              </a:ext>
            </a:extLst>
          </p:cNvPr>
          <p:cNvSpPr txBox="1"/>
          <p:nvPr/>
        </p:nvSpPr>
        <p:spPr>
          <a:xfrm>
            <a:off x="4092887" y="2828835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义启小魏楷" panose="02010601030101010101" pitchFamily="2" charset="-128"/>
                <a:ea typeface="义启小魏楷" panose="02010601030101010101" pitchFamily="2" charset="-128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Thanks!</a:t>
            </a:r>
            <a:endParaRPr lang="zh-CN" altLang="en-US" sz="7200" b="1" spc="600" dirty="0">
              <a:solidFill>
                <a:prstClr val="black">
                  <a:lumMod val="75000"/>
                  <a:lumOff val="25000"/>
                </a:prstClr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81B543-E236-4D8D-A58C-C8A404A488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2477" y="3592382"/>
            <a:ext cx="1653270" cy="16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6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647282" y="2680232"/>
            <a:ext cx="723762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APP Introduction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03" y="1459832"/>
            <a:ext cx="6747711" cy="53981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1B204D-138C-85AD-FEA5-02506ECD0978}"/>
              </a:ext>
            </a:extLst>
          </p:cNvPr>
          <p:cNvSpPr txBox="1"/>
          <p:nvPr/>
        </p:nvSpPr>
        <p:spPr>
          <a:xfrm>
            <a:off x="-1149379" y="5534561"/>
            <a:ext cx="3575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8000" b="1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0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929596EE-7D68-4D3F-9F7D-9FF8C81975E2}"/>
              </a:ext>
            </a:extLst>
          </p:cNvPr>
          <p:cNvSpPr/>
          <p:nvPr/>
        </p:nvSpPr>
        <p:spPr>
          <a:xfrm>
            <a:off x="3928223" y="725624"/>
            <a:ext cx="4408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issues the application solves</a:t>
            </a:r>
            <a:endParaRPr lang="zh-CN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7B8C1A0-3CC9-4AEF-B075-9A0C1EECE02D}"/>
              </a:ext>
            </a:extLst>
          </p:cNvPr>
          <p:cNvSpPr/>
          <p:nvPr/>
        </p:nvSpPr>
        <p:spPr>
          <a:xfrm>
            <a:off x="4819494" y="1612216"/>
            <a:ext cx="2141531" cy="68113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 search for traditional cuisine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86EE0ED-D665-4D12-B0A4-B7E4D0F63891}"/>
              </a:ext>
            </a:extLst>
          </p:cNvPr>
          <p:cNvSpPr/>
          <p:nvPr/>
        </p:nvSpPr>
        <p:spPr>
          <a:xfrm>
            <a:off x="6191397" y="3623806"/>
            <a:ext cx="2582374" cy="6368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recipes for traditional cuisine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67C1835-AC8D-490C-8BBF-5D183D11298C}"/>
              </a:ext>
            </a:extLst>
          </p:cNvPr>
          <p:cNvSpPr/>
          <p:nvPr/>
        </p:nvSpPr>
        <p:spPr>
          <a:xfrm>
            <a:off x="6191396" y="4599711"/>
            <a:ext cx="2641257" cy="83099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recommendations and reviews for traditional cuisine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5F3BBA8-2A9D-4281-B09F-E73369FF9A75}"/>
              </a:ext>
            </a:extLst>
          </p:cNvPr>
          <p:cNvSpPr/>
          <p:nvPr/>
        </p:nvSpPr>
        <p:spPr>
          <a:xfrm>
            <a:off x="7042833" y="1660393"/>
            <a:ext cx="42561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It provides information about traditional cuisine, making it easy for users to search for them.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DF9C9-4E6B-4465-A49A-28D94F277807}"/>
              </a:ext>
            </a:extLst>
          </p:cNvPr>
          <p:cNvSpPr/>
          <p:nvPr/>
        </p:nvSpPr>
        <p:spPr>
          <a:xfrm>
            <a:off x="8832655" y="4535046"/>
            <a:ext cx="29496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Providing recommendations and reviews for those who want to taste the traditional cuisine.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AE1DDC-A3A7-4F64-B786-9C95F81E50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5319" y="1338506"/>
            <a:ext cx="4897194" cy="4897194"/>
          </a:xfrm>
          <a:prstGeom prst="rect">
            <a:avLst/>
          </a:prstGeom>
        </p:spPr>
      </p:pic>
      <p:sp>
        <p:nvSpPr>
          <p:cNvPr id="2" name="矩形: 圆角 11">
            <a:extLst>
              <a:ext uri="{FF2B5EF4-FFF2-40B4-BE49-F238E27FC236}">
                <a16:creationId xmlns:a16="http://schemas.microsoft.com/office/drawing/2014/main" id="{94BEAB4F-76CD-C3AC-2845-633A16378A75}"/>
              </a:ext>
            </a:extLst>
          </p:cNvPr>
          <p:cNvSpPr/>
          <p:nvPr/>
        </p:nvSpPr>
        <p:spPr>
          <a:xfrm>
            <a:off x="6132513" y="2637566"/>
            <a:ext cx="2641258" cy="70424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traditional cuisine culture</a:t>
            </a:r>
            <a:endParaRPr lang="zh-CN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924267-74BD-DAB2-7CAE-BD88E0D30EC6}"/>
              </a:ext>
            </a:extLst>
          </p:cNvPr>
          <p:cNvSpPr/>
          <p:nvPr/>
        </p:nvSpPr>
        <p:spPr>
          <a:xfrm>
            <a:off x="8832655" y="3649829"/>
            <a:ext cx="2641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Some complicated recipes are shown.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84C72F-26C2-A737-FE33-33E1963E41B1}"/>
              </a:ext>
            </a:extLst>
          </p:cNvPr>
          <p:cNvSpPr/>
          <p:nvPr/>
        </p:nvSpPr>
        <p:spPr>
          <a:xfrm>
            <a:off x="8832655" y="2697301"/>
            <a:ext cx="2641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Chinese cuisine is deeply rooted in culture.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47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/>
      <p:bldP spid="16" grpId="0"/>
      <p:bldP spid="2" grpId="0" animBg="1"/>
      <p:bldP spid="3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0782B0B-A5BD-4027-84D7-0C44ECE1CA68}"/>
              </a:ext>
            </a:extLst>
          </p:cNvPr>
          <p:cNvSpPr/>
          <p:nvPr/>
        </p:nvSpPr>
        <p:spPr>
          <a:xfrm>
            <a:off x="4477188" y="706243"/>
            <a:ext cx="334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and target market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EEF122D-11D6-4FFD-A383-79FC44B9B046}"/>
              </a:ext>
            </a:extLst>
          </p:cNvPr>
          <p:cNvSpPr/>
          <p:nvPr/>
        </p:nvSpPr>
        <p:spPr>
          <a:xfrm>
            <a:off x="4972142" y="1720709"/>
            <a:ext cx="5766978" cy="60334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Foreigners interested in traditional Chinese cuisine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8A4943CC-EE21-4C94-991B-61445212D023}"/>
              </a:ext>
            </a:extLst>
          </p:cNvPr>
          <p:cNvSpPr/>
          <p:nvPr/>
        </p:nvSpPr>
        <p:spPr>
          <a:xfrm>
            <a:off x="4972142" y="2647057"/>
            <a:ext cx="5766978" cy="52322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and international tourists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2E4C71D-DA45-40A2-A445-17E5D451C086}"/>
              </a:ext>
            </a:extLst>
          </p:cNvPr>
          <p:cNvSpPr/>
          <p:nvPr/>
        </p:nvSpPr>
        <p:spPr>
          <a:xfrm>
            <a:off x="4972142" y="3493279"/>
            <a:ext cx="5766978" cy="5577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Domestic users interested in Chinese cuisine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6560BC2-D92C-4DA5-AA00-B5A40476A060}"/>
              </a:ext>
            </a:extLst>
          </p:cNvPr>
          <p:cNvSpPr/>
          <p:nvPr/>
        </p:nvSpPr>
        <p:spPr>
          <a:xfrm>
            <a:off x="4972142" y="4379214"/>
            <a:ext cx="5766978" cy="46839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Cooking enthusiasts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BD6FCE8-BE60-4AB2-B8F5-99371EAC45CD}"/>
              </a:ext>
            </a:extLst>
          </p:cNvPr>
          <p:cNvSpPr/>
          <p:nvPr/>
        </p:nvSpPr>
        <p:spPr>
          <a:xfrm>
            <a:off x="411391" y="1545755"/>
            <a:ext cx="3848371" cy="3417822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120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78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4" grpId="0" animBg="1"/>
      <p:bldP spid="16" grpId="0" animBg="1"/>
      <p:bldP spid="1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ABF88BA-6F3D-4956-A8F0-8F64B3B87342}"/>
              </a:ext>
            </a:extLst>
          </p:cNvPr>
          <p:cNvSpPr/>
          <p:nvPr/>
        </p:nvSpPr>
        <p:spPr>
          <a:xfrm>
            <a:off x="5137867" y="712897"/>
            <a:ext cx="1952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  <a:r>
              <a:rPr lang="zh-CN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7FD678B-1340-4678-85CD-C5E68C15E924}"/>
              </a:ext>
            </a:extLst>
          </p:cNvPr>
          <p:cNvSpPr/>
          <p:nvPr/>
        </p:nvSpPr>
        <p:spPr>
          <a:xfrm>
            <a:off x="3886335" y="1995079"/>
            <a:ext cx="4674822" cy="5232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 and Rich Content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86B36A9-C736-4061-B546-7A7FD734DDD0}"/>
              </a:ext>
            </a:extLst>
          </p:cNvPr>
          <p:cNvSpPr/>
          <p:nvPr/>
        </p:nvSpPr>
        <p:spPr>
          <a:xfrm>
            <a:off x="3886335" y="3137182"/>
            <a:ext cx="4674822" cy="5232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 Function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65A09FEB-0FFC-416A-ACF5-E967A25E6C85}"/>
              </a:ext>
            </a:extLst>
          </p:cNvPr>
          <p:cNvSpPr/>
          <p:nvPr/>
        </p:nvSpPr>
        <p:spPr>
          <a:xfrm>
            <a:off x="3886335" y="4279285"/>
            <a:ext cx="4674822" cy="52322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Function</a:t>
            </a:r>
            <a:r>
              <a:rPr lang="zh-CN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矩形: 圆角 10">
            <a:extLst>
              <a:ext uri="{FF2B5EF4-FFF2-40B4-BE49-F238E27FC236}">
                <a16:creationId xmlns:a16="http://schemas.microsoft.com/office/drawing/2014/main" id="{F3B5FBCF-B49C-5C11-1D05-DF4095E9936F}"/>
              </a:ext>
            </a:extLst>
          </p:cNvPr>
          <p:cNvSpPr/>
          <p:nvPr/>
        </p:nvSpPr>
        <p:spPr>
          <a:xfrm>
            <a:off x="896472" y="840738"/>
            <a:ext cx="2872385" cy="2642933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: 圆角 13">
            <a:extLst>
              <a:ext uri="{FF2B5EF4-FFF2-40B4-BE49-F238E27FC236}">
                <a16:creationId xmlns:a16="http://schemas.microsoft.com/office/drawing/2014/main" id="{E8218516-CDB8-2F7C-2599-E4904F1BD309}"/>
              </a:ext>
            </a:extLst>
          </p:cNvPr>
          <p:cNvSpPr/>
          <p:nvPr/>
        </p:nvSpPr>
        <p:spPr>
          <a:xfrm>
            <a:off x="8678635" y="3071985"/>
            <a:ext cx="2872385" cy="2781659"/>
          </a:xfrm>
          <a:prstGeom prst="round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31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5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>
            <p:custDataLst>
              <p:tags r:id="rId1"/>
            </p:custDataLst>
          </p:nvPr>
        </p:nvSpPr>
        <p:spPr>
          <a:xfrm>
            <a:off x="264420" y="2680232"/>
            <a:ext cx="80033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6000" b="1" spc="6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Marketing Analysis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03" y="1459832"/>
            <a:ext cx="6747711" cy="53981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1B204D-138C-85AD-FEA5-02506ECD0978}"/>
              </a:ext>
            </a:extLst>
          </p:cNvPr>
          <p:cNvSpPr txBox="1"/>
          <p:nvPr/>
        </p:nvSpPr>
        <p:spPr>
          <a:xfrm>
            <a:off x="-1149379" y="5534561"/>
            <a:ext cx="3575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6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2</a:t>
            </a:r>
            <a:endParaRPr kumimoji="0" lang="zh-CN" altLang="en-US" sz="8000" b="1" i="0" u="none" strike="noStrike" kern="1200" cap="none" spc="6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76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652026" y="683157"/>
            <a:ext cx="2926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PESTLE Analysis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2796952"/>
              </p:ext>
            </p:extLst>
          </p:nvPr>
        </p:nvGraphicFramePr>
        <p:xfrm>
          <a:off x="1283090" y="1411201"/>
          <a:ext cx="9664700" cy="486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6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Dimension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Political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1. Epidemic prevention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2. A number of policies to promote tourism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Economic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The forecast growth rate of GDP in 2023 will reach around 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Social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1. Short video platform promotes the development of tourism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2. Good social development trend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3. Rich food culture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Technology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Scientific and technological development stimulates the willingness to travel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Legal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Tourism industry has a complete tourism system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03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Econological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At present, the tourism industry attaches great importance to the ecological environment</a:t>
                      </a:r>
                      <a:r>
                        <a:rPr lang="en-US" altLang="zh-CN" b="1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.</a:t>
                      </a:r>
                      <a:endParaRPr lang="zh-CN" altLang="en-US" b="1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784905" y="792370"/>
            <a:ext cx="2622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SWOT Analysis</a:t>
            </a:r>
          </a:p>
        </p:txBody>
      </p:sp>
      <p:sp>
        <p:nvSpPr>
          <p:cNvPr id="11" name="矩形 10"/>
          <p:cNvSpPr/>
          <p:nvPr/>
        </p:nvSpPr>
        <p:spPr>
          <a:xfrm>
            <a:off x="2867660" y="2215515"/>
            <a:ext cx="4300220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Focus on the popularization of local food culture, with strong pertinence;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2.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It takes short time to use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, convenient;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3. Wide market scope and strong competitiveness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.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4323715" y="1617345"/>
            <a:ext cx="1388110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Strength</a:t>
            </a:r>
          </a:p>
        </p:txBody>
      </p:sp>
      <p:sp>
        <p:nvSpPr>
          <p:cNvPr id="14" name="矩形 13"/>
          <p:cNvSpPr/>
          <p:nvPr/>
        </p:nvSpPr>
        <p:spPr>
          <a:xfrm>
            <a:off x="7343236" y="2215640"/>
            <a:ext cx="364519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Business is relatively simple.</a:t>
            </a:r>
          </a:p>
        </p:txBody>
      </p:sp>
      <p:sp>
        <p:nvSpPr>
          <p:cNvPr id="15" name="矩形: 圆角 14"/>
          <p:cNvSpPr/>
          <p:nvPr/>
        </p:nvSpPr>
        <p:spPr>
          <a:xfrm>
            <a:off x="8407400" y="1617345"/>
            <a:ext cx="1517015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Weakness</a:t>
            </a:r>
          </a:p>
        </p:txBody>
      </p:sp>
      <p:sp>
        <p:nvSpPr>
          <p:cNvPr id="16" name="矩形 15"/>
          <p:cNvSpPr/>
          <p:nvPr/>
        </p:nvSpPr>
        <p:spPr>
          <a:xfrm>
            <a:off x="2801620" y="4592955"/>
            <a:ext cx="4749107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The recovery of tourism;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2. The combination of food activities and tourism can form a unique tourism market;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3. Chinese food culture is extensive and profound, and the promotion and communication is conducive to responding to the call of the country 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3984158" y="4067120"/>
            <a:ext cx="2067223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Opportunities</a:t>
            </a:r>
          </a:p>
        </p:txBody>
      </p:sp>
      <p:sp>
        <p:nvSpPr>
          <p:cNvPr id="18" name="矩形 17"/>
          <p:cNvSpPr/>
          <p:nvPr/>
        </p:nvSpPr>
        <p:spPr>
          <a:xfrm>
            <a:off x="7344506" y="4593102"/>
            <a:ext cx="364519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微软雅黑"/>
                <a:cs typeface="Times New Roman" panose="02020603050405020304" charset="0"/>
                <a:sym typeface="+mn-lt"/>
              </a:rPr>
              <a:t>1. Big platform competition.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8569438" y="4067120"/>
            <a:ext cx="1354977" cy="4572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  <a:sym typeface="+mn-lt"/>
              </a:rPr>
              <a:t>Threats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800231" y="2344121"/>
            <a:ext cx="2067223" cy="20424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bldLvl="0" animBg="1"/>
      <p:bldP spid="14" grpId="0"/>
      <p:bldP spid="15" grpId="0" bldLvl="0" animBg="1"/>
      <p:bldP spid="16" grpId="0"/>
      <p:bldP spid="17" grpId="0" bldLvl="0" animBg="1"/>
      <p:bldP spid="18" grpId="0"/>
      <p:bldP spid="19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ISPRING_PRESENTATION_TITLE" val="中国风中国美食文化介绍PPT模版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1.7181102362204,&quot;width&quot;:9378.70393700787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1.7181102362204,&quot;width&quot;:9378.70393700787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d205eb2-d308-4a90-9a07-1f37514bd0e8}"/>
  <p:tag name="TABLE_ENDDRAG_ORIGIN_RECT" val="760*341"/>
  <p:tag name="TABLE_ENDDRAG_RECT" val="108*116*760*34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1.7181102362204,&quot;width&quot;:9378.70393700787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1.7181102362204,&quot;width&quot;:9378.703937007875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mbgmmv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 w="19050">
          <a:solidFill>
            <a:srgbClr val="12004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bgmmv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mbgmmv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 w="19050">
          <a:solidFill>
            <a:srgbClr val="12004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824</Words>
  <Application>Microsoft Office PowerPoint</Application>
  <PresentationFormat>宽屏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华文楷体</vt:lpstr>
      <vt:lpstr>STXinwei</vt:lpstr>
      <vt:lpstr>STXingkai</vt:lpstr>
      <vt:lpstr>微软雅黑</vt:lpstr>
      <vt:lpstr>Arial</vt:lpstr>
      <vt:lpstr>Times New Roman</vt:lpstr>
      <vt:lpstr>Wingdings</vt:lpstr>
      <vt:lpstr>第一PPT，www.1ppt.com​</vt:lpstr>
      <vt:lpstr>自定义设计方案</vt:lpstr>
      <vt:lpstr>1_第一PPT，www.1ppt.com​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中国风中国美食文化介绍PPT模版</dc:title>
  <dc:creator>第一PPT</dc:creator>
  <cp:keywords>www.1ppt.com</cp:keywords>
  <dc:description>www.1ppt.com</dc:description>
  <cp:lastModifiedBy>方 晴</cp:lastModifiedBy>
  <cp:revision>45</cp:revision>
  <dcterms:created xsi:type="dcterms:W3CDTF">2019-03-28T05:06:03Z</dcterms:created>
  <dcterms:modified xsi:type="dcterms:W3CDTF">2023-03-30T00:36:47Z</dcterms:modified>
</cp:coreProperties>
</file>